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handoutMasterIdLst>
    <p:handoutMasterId r:id="rId11"/>
  </p:handoutMasterIdLst>
  <p:sldIdLst>
    <p:sldId id="256" r:id="rId2"/>
    <p:sldId id="257" r:id="rId3"/>
    <p:sldId id="259" r:id="rId4"/>
    <p:sldId id="261" r:id="rId5"/>
    <p:sldId id="262" r:id="rId6"/>
    <p:sldId id="260" r:id="rId7"/>
    <p:sldId id="263" r:id="rId8"/>
    <p:sldId id="258" r:id="rId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19" autoAdjust="0"/>
    <p:restoredTop sz="94649" autoAdjust="0"/>
  </p:normalViewPr>
  <p:slideViewPr>
    <p:cSldViewPr>
      <p:cViewPr varScale="1">
        <p:scale>
          <a:sx n="93" d="100"/>
          <a:sy n="93" d="100"/>
        </p:scale>
        <p:origin x="2064" y="208"/>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2334"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A8C44318-3C0D-1F40-9954-56800083276E}"/>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ru-RU" altLang="en-US"/>
          </a:p>
        </p:txBody>
      </p:sp>
      <p:sp>
        <p:nvSpPr>
          <p:cNvPr id="69635" name="Rectangle 3">
            <a:extLst>
              <a:ext uri="{FF2B5EF4-FFF2-40B4-BE49-F238E27FC236}">
                <a16:creationId xmlns:a16="http://schemas.microsoft.com/office/drawing/2014/main" id="{04F89559-CDEB-CE4B-94C2-E91C6E143CF7}"/>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ru-RU" altLang="en-US"/>
          </a:p>
        </p:txBody>
      </p:sp>
      <p:sp>
        <p:nvSpPr>
          <p:cNvPr id="69636" name="Rectangle 4">
            <a:extLst>
              <a:ext uri="{FF2B5EF4-FFF2-40B4-BE49-F238E27FC236}">
                <a16:creationId xmlns:a16="http://schemas.microsoft.com/office/drawing/2014/main" id="{B0D88FAE-787E-B243-8F86-5A5CF60FE3B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7" name="Rectangle 5">
            <a:extLst>
              <a:ext uri="{FF2B5EF4-FFF2-40B4-BE49-F238E27FC236}">
                <a16:creationId xmlns:a16="http://schemas.microsoft.com/office/drawing/2014/main" id="{F3E20A34-941D-224A-A7C2-A8883987A1F7}"/>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en-US"/>
              <a:t>Click to edit Master text styles</a:t>
            </a:r>
          </a:p>
          <a:p>
            <a:pPr lvl="1"/>
            <a:r>
              <a:rPr lang="ru-RU" altLang="en-US"/>
              <a:t>Second level</a:t>
            </a:r>
          </a:p>
          <a:p>
            <a:pPr lvl="2"/>
            <a:r>
              <a:rPr lang="ru-RU" altLang="en-US"/>
              <a:t>Third level</a:t>
            </a:r>
          </a:p>
          <a:p>
            <a:pPr lvl="3"/>
            <a:r>
              <a:rPr lang="ru-RU" altLang="en-US"/>
              <a:t>Fourth level</a:t>
            </a:r>
          </a:p>
          <a:p>
            <a:pPr lvl="4"/>
            <a:r>
              <a:rPr lang="ru-RU" altLang="en-US"/>
              <a:t>Fifth level</a:t>
            </a:r>
          </a:p>
        </p:txBody>
      </p:sp>
      <p:sp>
        <p:nvSpPr>
          <p:cNvPr id="69638" name="Rectangle 6">
            <a:extLst>
              <a:ext uri="{FF2B5EF4-FFF2-40B4-BE49-F238E27FC236}">
                <a16:creationId xmlns:a16="http://schemas.microsoft.com/office/drawing/2014/main" id="{104C4C4D-A5EF-0749-9803-F50E1C6C9136}"/>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ru-RU" altLang="en-US"/>
          </a:p>
        </p:txBody>
      </p:sp>
      <p:sp>
        <p:nvSpPr>
          <p:cNvPr id="69639" name="Rectangle 7">
            <a:extLst>
              <a:ext uri="{FF2B5EF4-FFF2-40B4-BE49-F238E27FC236}">
                <a16:creationId xmlns:a16="http://schemas.microsoft.com/office/drawing/2014/main" id="{2B3C9750-E31E-D848-BBAE-F6D508E20086}"/>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FE47EBA-DD37-F94C-B487-F510D4C0E070}" type="slidenum">
              <a:rPr lang="ru-RU" altLang="en-US"/>
              <a:pPr/>
              <a:t>‹#›</a:t>
            </a:fld>
            <a:endParaRPr lang="ru-RU"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313ACEF-3393-EC42-B908-3B1D22FD7BD6}"/>
              </a:ext>
            </a:extLst>
          </p:cNvPr>
          <p:cNvSpPr>
            <a:spLocks noGrp="1" noChangeArrowheads="1"/>
          </p:cNvSpPr>
          <p:nvPr>
            <p:ph type="ctrTitle"/>
          </p:nvPr>
        </p:nvSpPr>
        <p:spPr>
          <a:xfrm>
            <a:off x="322263" y="203200"/>
            <a:ext cx="6697662" cy="893763"/>
          </a:xfrm>
        </p:spPr>
        <p:txBody>
          <a:bodyPr/>
          <a:lstStyle>
            <a:lvl1pPr>
              <a:defRPr sz="3200"/>
            </a:lvl1pPr>
          </a:lstStyle>
          <a:p>
            <a:pPr lvl="0"/>
            <a:r>
              <a:rPr lang="en-US" altLang="en-US" noProof="0"/>
              <a:t>Click to edit Master title style</a:t>
            </a:r>
          </a:p>
        </p:txBody>
      </p:sp>
      <p:sp>
        <p:nvSpPr>
          <p:cNvPr id="5123" name="Rectangle 3">
            <a:extLst>
              <a:ext uri="{FF2B5EF4-FFF2-40B4-BE49-F238E27FC236}">
                <a16:creationId xmlns:a16="http://schemas.microsoft.com/office/drawing/2014/main" id="{5582531D-189B-5941-AF6F-085901E87ADE}"/>
              </a:ext>
            </a:extLst>
          </p:cNvPr>
          <p:cNvSpPr>
            <a:spLocks noGrp="1" noChangeArrowheads="1"/>
          </p:cNvSpPr>
          <p:nvPr>
            <p:ph type="subTitle" idx="1"/>
          </p:nvPr>
        </p:nvSpPr>
        <p:spPr>
          <a:xfrm>
            <a:off x="322263" y="995363"/>
            <a:ext cx="6697662" cy="561975"/>
          </a:xfrm>
        </p:spPr>
        <p:txBody>
          <a:bodyPr/>
          <a:lstStyle>
            <a:lvl1pPr marL="0" indent="0">
              <a:buFontTx/>
              <a:buNone/>
              <a:defRPr sz="2400" b="1">
                <a:solidFill>
                  <a:schemeClr val="bg1"/>
                </a:solidFill>
              </a:defRPr>
            </a:lvl1pPr>
          </a:lstStyle>
          <a:p>
            <a:pPr lvl="0"/>
            <a:r>
              <a:rPr lang="en-US" altLang="en-US"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EA50F-493C-0645-BF7A-E574380FFB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F61AB1-30EA-4A48-B69B-3B5526F835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494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CA90F-D46A-004B-8E6E-F9221333F56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D74FBE-F96A-5848-8B99-72F647D1C98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851368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456B4-9A4A-F143-8C62-97614117B2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13B534-2750-9347-B02E-CE65CE694420}"/>
              </a:ext>
            </a:extLst>
          </p:cNvPr>
          <p:cNvSpPr>
            <a:spLocks noGrp="1"/>
          </p:cNvSpPr>
          <p:nvPr>
            <p:ph sz="half" idx="1"/>
          </p:nvPr>
        </p:nvSpPr>
        <p:spPr>
          <a:xfrm>
            <a:off x="1116013" y="1628775"/>
            <a:ext cx="3811587"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41178F-F511-0B46-811C-72441C96B2D8}"/>
              </a:ext>
            </a:extLst>
          </p:cNvPr>
          <p:cNvSpPr>
            <a:spLocks noGrp="1"/>
          </p:cNvSpPr>
          <p:nvPr>
            <p:ph sz="half" idx="2"/>
          </p:nvPr>
        </p:nvSpPr>
        <p:spPr>
          <a:xfrm>
            <a:off x="5080000" y="1628775"/>
            <a:ext cx="3813175"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1747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161EF-EA0B-414C-B4D1-FF166919178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210B7F-F113-8E4F-ACCC-AE058E89493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FE7055-4FE4-BC47-B0F2-55A7D72CBE5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3AD374-392C-2E4C-B6DF-CCB31169DC3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4E9319-67CC-014D-8E9C-78D95DBD897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1452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F6A24-B9B8-4849-8800-3AC9670F9B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87890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11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45D74-C4CA-854B-A3C1-CC2BC4E7B6C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191927-0D64-774B-9039-AF4F1E65D75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73AB7D-263D-8249-B1FC-10F053D6A3A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8993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6613-E793-7645-A8CC-58F6109694F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1D4471-46A9-4146-A295-177FAD773B4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C7621EB-7726-9948-BB28-7CF12CD534A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48849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BEE75-45BA-2147-8FAC-B124B26456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A04BDF-AAC1-AE49-844F-EE9629AE7B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289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9CAB01-F4E5-604C-B815-8111A8CF695A}"/>
              </a:ext>
            </a:extLst>
          </p:cNvPr>
          <p:cNvSpPr>
            <a:spLocks noGrp="1"/>
          </p:cNvSpPr>
          <p:nvPr>
            <p:ph type="title" orient="vert"/>
          </p:nvPr>
        </p:nvSpPr>
        <p:spPr>
          <a:xfrm>
            <a:off x="7002463" y="476250"/>
            <a:ext cx="1962150" cy="6121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C652FB-2EBF-944C-A45D-A4C107919B8E}"/>
              </a:ext>
            </a:extLst>
          </p:cNvPr>
          <p:cNvSpPr>
            <a:spLocks noGrp="1"/>
          </p:cNvSpPr>
          <p:nvPr>
            <p:ph type="body" orient="vert" idx="1"/>
          </p:nvPr>
        </p:nvSpPr>
        <p:spPr>
          <a:xfrm>
            <a:off x="1116013" y="476250"/>
            <a:ext cx="5734050" cy="6121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284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6E8D2E0-ED24-9042-B9BD-1B1404D84DD9}"/>
              </a:ext>
            </a:extLst>
          </p:cNvPr>
          <p:cNvSpPr>
            <a:spLocks noGrp="1" noChangeArrowheads="1"/>
          </p:cNvSpPr>
          <p:nvPr>
            <p:ph type="title"/>
          </p:nvPr>
        </p:nvSpPr>
        <p:spPr bwMode="auto">
          <a:xfrm>
            <a:off x="2124075" y="476250"/>
            <a:ext cx="6840538"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7A7904A-AF9B-2A43-B4E9-299DC7FE436C}"/>
              </a:ext>
            </a:extLst>
          </p:cNvPr>
          <p:cNvSpPr>
            <a:spLocks noGrp="1" noChangeArrowheads="1"/>
          </p:cNvSpPr>
          <p:nvPr>
            <p:ph type="body" idx="1"/>
          </p:nvPr>
        </p:nvSpPr>
        <p:spPr bwMode="auto">
          <a:xfrm>
            <a:off x="1116013" y="1628775"/>
            <a:ext cx="7777162"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3600" b="1" kern="1200">
          <a:solidFill>
            <a:schemeClr val="bg1"/>
          </a:solidFill>
          <a:latin typeface="+mj-lt"/>
          <a:ea typeface="+mj-ea"/>
          <a:cs typeface="+mj-cs"/>
        </a:defRPr>
      </a:lvl1pPr>
      <a:lvl2pPr algn="l" rtl="0" eaLnBrk="1" fontAlgn="base" hangingPunct="1">
        <a:spcBef>
          <a:spcPct val="0"/>
        </a:spcBef>
        <a:spcAft>
          <a:spcPct val="0"/>
        </a:spcAft>
        <a:defRPr sz="3600" b="1">
          <a:solidFill>
            <a:schemeClr val="bg1"/>
          </a:solidFill>
          <a:latin typeface="Arial" panose="020B0604020202020204" pitchFamily="34" charset="0"/>
        </a:defRPr>
      </a:lvl2pPr>
      <a:lvl3pPr algn="l" rtl="0" eaLnBrk="1" fontAlgn="base" hangingPunct="1">
        <a:spcBef>
          <a:spcPct val="0"/>
        </a:spcBef>
        <a:spcAft>
          <a:spcPct val="0"/>
        </a:spcAft>
        <a:defRPr sz="3600" b="1">
          <a:solidFill>
            <a:schemeClr val="bg1"/>
          </a:solidFill>
          <a:latin typeface="Arial" panose="020B0604020202020204" pitchFamily="34" charset="0"/>
        </a:defRPr>
      </a:lvl3pPr>
      <a:lvl4pPr algn="l" rtl="0" eaLnBrk="1" fontAlgn="base" hangingPunct="1">
        <a:spcBef>
          <a:spcPct val="0"/>
        </a:spcBef>
        <a:spcAft>
          <a:spcPct val="0"/>
        </a:spcAft>
        <a:defRPr sz="3600" b="1">
          <a:solidFill>
            <a:schemeClr val="bg1"/>
          </a:solidFill>
          <a:latin typeface="Arial" panose="020B0604020202020204" pitchFamily="34" charset="0"/>
        </a:defRPr>
      </a:lvl4pPr>
      <a:lvl5pPr algn="l" rtl="0" eaLnBrk="1" fontAlgn="base" hangingPunct="1">
        <a:spcBef>
          <a:spcPct val="0"/>
        </a:spcBef>
        <a:spcAft>
          <a:spcPct val="0"/>
        </a:spcAft>
        <a:defRPr sz="3600" b="1">
          <a:solidFill>
            <a:schemeClr val="bg1"/>
          </a:solidFill>
          <a:latin typeface="Arial" panose="020B0604020202020204" pitchFamily="34" charset="0"/>
        </a:defRPr>
      </a:lvl5pPr>
      <a:lvl6pPr marL="457200" algn="l" rtl="0" eaLnBrk="1" fontAlgn="base" hangingPunct="1">
        <a:spcBef>
          <a:spcPct val="0"/>
        </a:spcBef>
        <a:spcAft>
          <a:spcPct val="0"/>
        </a:spcAft>
        <a:defRPr sz="3600" b="1">
          <a:solidFill>
            <a:schemeClr val="bg1"/>
          </a:solidFill>
          <a:latin typeface="Arial" panose="020B0604020202020204" pitchFamily="34" charset="0"/>
        </a:defRPr>
      </a:lvl6pPr>
      <a:lvl7pPr marL="914400" algn="l" rtl="0" eaLnBrk="1" fontAlgn="base" hangingPunct="1">
        <a:spcBef>
          <a:spcPct val="0"/>
        </a:spcBef>
        <a:spcAft>
          <a:spcPct val="0"/>
        </a:spcAft>
        <a:defRPr sz="3600" b="1">
          <a:solidFill>
            <a:schemeClr val="bg1"/>
          </a:solidFill>
          <a:latin typeface="Arial" panose="020B0604020202020204" pitchFamily="34" charset="0"/>
        </a:defRPr>
      </a:lvl7pPr>
      <a:lvl8pPr marL="1371600" algn="l" rtl="0" eaLnBrk="1" fontAlgn="base" hangingPunct="1">
        <a:spcBef>
          <a:spcPct val="0"/>
        </a:spcBef>
        <a:spcAft>
          <a:spcPct val="0"/>
        </a:spcAft>
        <a:defRPr sz="3600" b="1">
          <a:solidFill>
            <a:schemeClr val="bg1"/>
          </a:solidFill>
          <a:latin typeface="Arial" panose="020B0604020202020204" pitchFamily="34" charset="0"/>
        </a:defRPr>
      </a:lvl8pPr>
      <a:lvl9pPr marL="1828800" algn="l" rtl="0" eaLnBrk="1" fontAlgn="base" hangingPunct="1">
        <a:spcBef>
          <a:spcPct val="0"/>
        </a:spcBef>
        <a:spcAft>
          <a:spcPct val="0"/>
        </a:spcAft>
        <a:defRPr sz="3600" b="1">
          <a:solidFill>
            <a:schemeClr val="bg1"/>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ndystar.com/story/sports/motor/indy-500/2019/05/23/indy-500-why-winner-drinks-milk-and-why-cant-buttermilk-despite-tradition/1209717001/" TargetMode="External"/><Relationship Id="rId2" Type="http://schemas.openxmlformats.org/officeDocument/2006/relationships/hyperlink" Target="https://www.history.com/this-day-in-history/first-indianapolis-500-held" TargetMode="External"/><Relationship Id="rId1" Type="http://schemas.openxmlformats.org/officeDocument/2006/relationships/slideLayout" Target="../slideLayouts/slideLayout2.xml"/><Relationship Id="rId6" Type="http://schemas.openxmlformats.org/officeDocument/2006/relationships/hyperlink" Target="https://poweredtemplate.com/" TargetMode="External"/><Relationship Id="rId5" Type="http://schemas.openxmlformats.org/officeDocument/2006/relationships/hyperlink" Target="https://www.newsday.com/sports/motor-racing/20-fun-facts-about-the-indy-500-1.2910256" TargetMode="External"/><Relationship Id="rId4" Type="http://schemas.openxmlformats.org/officeDocument/2006/relationships/hyperlink" Target="https://en.wikipedia.org/wiki/Indianapolis_5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E966BB95-4332-3145-99F0-14284975629E}"/>
              </a:ext>
            </a:extLst>
          </p:cNvPr>
          <p:cNvSpPr>
            <a:spLocks noGrp="1" noChangeArrowheads="1"/>
          </p:cNvSpPr>
          <p:nvPr>
            <p:ph type="ctrTitle"/>
          </p:nvPr>
        </p:nvSpPr>
        <p:spPr>
          <a:xfrm>
            <a:off x="307975" y="260350"/>
            <a:ext cx="6280150" cy="720725"/>
          </a:xfrm>
          <a:noFill/>
        </p:spPr>
        <p:txBody>
          <a:bodyPr/>
          <a:lstStyle/>
          <a:p>
            <a:r>
              <a:rPr lang="en-US" dirty="0">
                <a:latin typeface="Georgia" panose="02040502050405020303" pitchFamily="18" charset="0"/>
              </a:rPr>
              <a:t>Indianapolis 500 history. </a:t>
            </a:r>
            <a:endParaRPr lang="en-US" altLang="en-US" dirty="0">
              <a:latin typeface="Georgia" panose="02040502050405020303"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E1C32D3-EA12-F24D-B88A-9F2218277A38}"/>
              </a:ext>
            </a:extLst>
          </p:cNvPr>
          <p:cNvSpPr>
            <a:spLocks noGrp="1" noChangeArrowheads="1"/>
          </p:cNvSpPr>
          <p:nvPr>
            <p:ph type="title"/>
          </p:nvPr>
        </p:nvSpPr>
        <p:spPr>
          <a:xfrm>
            <a:off x="2989263" y="476250"/>
            <a:ext cx="5759450" cy="504825"/>
          </a:xfrm>
        </p:spPr>
        <p:txBody>
          <a:bodyPr/>
          <a:lstStyle/>
          <a:p>
            <a:br>
              <a:rPr lang="en-US" b="0" dirty="0"/>
            </a:br>
            <a:br>
              <a:rPr lang="en-US" b="0" dirty="0"/>
            </a:br>
            <a:r>
              <a:rPr lang="en-US" b="0" dirty="0"/>
              <a:t>How did the Indy 500 start?</a:t>
            </a:r>
            <a:br>
              <a:rPr lang="en-US" b="0" dirty="0"/>
            </a:br>
            <a:br>
              <a:rPr lang="en-US" b="0" dirty="0"/>
            </a:br>
            <a:endParaRPr lang="en-US" b="0" dirty="0"/>
          </a:p>
        </p:txBody>
      </p:sp>
      <p:sp>
        <p:nvSpPr>
          <p:cNvPr id="36867" name="Rectangle 3">
            <a:extLst>
              <a:ext uri="{FF2B5EF4-FFF2-40B4-BE49-F238E27FC236}">
                <a16:creationId xmlns:a16="http://schemas.microsoft.com/office/drawing/2014/main" id="{B086F108-541F-7940-BA7C-983F6B6F28DA}"/>
              </a:ext>
            </a:extLst>
          </p:cNvPr>
          <p:cNvSpPr>
            <a:spLocks noGrp="1" noChangeArrowheads="1"/>
          </p:cNvSpPr>
          <p:nvPr>
            <p:ph type="body" idx="1"/>
          </p:nvPr>
        </p:nvSpPr>
        <p:spPr>
          <a:xfrm>
            <a:off x="1403350" y="1916113"/>
            <a:ext cx="6769100" cy="4464050"/>
          </a:xfrm>
        </p:spPr>
        <p:txBody>
          <a:bodyPr/>
          <a:lstStyle/>
          <a:p>
            <a:pPr>
              <a:lnSpc>
                <a:spcPct val="80000"/>
              </a:lnSpc>
            </a:pPr>
            <a:r>
              <a:rPr lang="en-US" dirty="0"/>
              <a:t>On May 30, 1911, 40 cars lined up at the </a:t>
            </a:r>
            <a:r>
              <a:rPr lang="en-US" b="1" dirty="0"/>
              <a:t>starting</a:t>
            </a:r>
            <a:r>
              <a:rPr lang="en-US" dirty="0"/>
              <a:t> line for the first </a:t>
            </a:r>
            <a:r>
              <a:rPr lang="en-US" b="1" dirty="0"/>
              <a:t>Indy 500</a:t>
            </a:r>
            <a:r>
              <a:rPr lang="en-US" dirty="0"/>
              <a:t>. A multi-car accident occurred 13 laps into the race, and the ensuing chaos temporarily disrupted scoring, throwing the finish into dispute when the eventual runner-up, Ralph Mulford, argued that he was the rightful winner.</a:t>
            </a:r>
            <a:endParaRPr lang="en-US" alt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6570D-DD49-1042-BB9F-F9BF795A1A69}"/>
              </a:ext>
            </a:extLst>
          </p:cNvPr>
          <p:cNvSpPr>
            <a:spLocks noGrp="1"/>
          </p:cNvSpPr>
          <p:nvPr>
            <p:ph type="title"/>
          </p:nvPr>
        </p:nvSpPr>
        <p:spPr/>
        <p:txBody>
          <a:bodyPr/>
          <a:lstStyle/>
          <a:p>
            <a:pPr algn="ctr"/>
            <a:br>
              <a:rPr lang="en-US" b="0" dirty="0">
                <a:latin typeface="Georgia" panose="02040502050405020303" pitchFamily="18" charset="0"/>
              </a:rPr>
            </a:br>
            <a:r>
              <a:rPr lang="en-US" b="0" dirty="0">
                <a:latin typeface="Georgia" panose="02040502050405020303" pitchFamily="18" charset="0"/>
              </a:rPr>
              <a:t>Why do they dump milk at the Indy 500?</a:t>
            </a:r>
            <a:endParaRPr lang="en-US" dirty="0">
              <a:latin typeface="Georgia" panose="02040502050405020303" pitchFamily="18" charset="0"/>
            </a:endParaRPr>
          </a:p>
        </p:txBody>
      </p:sp>
      <p:sp>
        <p:nvSpPr>
          <p:cNvPr id="3" name="Content Placeholder 2">
            <a:extLst>
              <a:ext uri="{FF2B5EF4-FFF2-40B4-BE49-F238E27FC236}">
                <a16:creationId xmlns:a16="http://schemas.microsoft.com/office/drawing/2014/main" id="{8C303A44-1F4C-7D48-80B1-4FE9F2D1EE60}"/>
              </a:ext>
            </a:extLst>
          </p:cNvPr>
          <p:cNvSpPr>
            <a:spLocks noGrp="1"/>
          </p:cNvSpPr>
          <p:nvPr>
            <p:ph idx="1"/>
          </p:nvPr>
        </p:nvSpPr>
        <p:spPr/>
        <p:txBody>
          <a:bodyPr/>
          <a:lstStyle/>
          <a:p>
            <a:r>
              <a:rPr lang="en-US" dirty="0"/>
              <a:t>The winner of the </a:t>
            </a:r>
            <a:r>
              <a:rPr lang="en-US" b="1" dirty="0"/>
              <a:t>Indianapolis 500</a:t>
            </a:r>
            <a:r>
              <a:rPr lang="en-US" dirty="0"/>
              <a:t> drinks </a:t>
            </a:r>
            <a:r>
              <a:rPr lang="en-US" b="1" dirty="0"/>
              <a:t>milk</a:t>
            </a:r>
            <a:r>
              <a:rPr lang="en-US" dirty="0"/>
              <a:t> in Victory Lane. It's a tradition. In 1936, Louis Meyer drank some in Victory Lane because his mother said it </a:t>
            </a:r>
            <a:r>
              <a:rPr lang="en-US" b="1" dirty="0"/>
              <a:t>would</a:t>
            </a:r>
            <a:r>
              <a:rPr lang="en-US" dirty="0"/>
              <a:t> refresh him on a hot day, according to the </a:t>
            </a:r>
            <a:r>
              <a:rPr lang="en-US" b="1" dirty="0"/>
              <a:t>Indianapolis Motor Speedway</a:t>
            </a:r>
            <a:r>
              <a:rPr lang="en-US" dirty="0"/>
              <a:t>. ... Hinchcliffe added: "(Buttermilk) is what Louis Meyer drank.</a:t>
            </a:r>
          </a:p>
        </p:txBody>
      </p:sp>
    </p:spTree>
    <p:extLst>
      <p:ext uri="{BB962C8B-B14F-4D97-AF65-F5344CB8AC3E}">
        <p14:creationId xmlns:p14="http://schemas.microsoft.com/office/powerpoint/2010/main" val="3141114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4D575-48A1-D54B-9952-67F82C92BB1C}"/>
              </a:ext>
            </a:extLst>
          </p:cNvPr>
          <p:cNvSpPr>
            <a:spLocks noGrp="1"/>
          </p:cNvSpPr>
          <p:nvPr>
            <p:ph type="title"/>
          </p:nvPr>
        </p:nvSpPr>
        <p:spPr/>
        <p:txBody>
          <a:bodyPr/>
          <a:lstStyle/>
          <a:p>
            <a:r>
              <a:rPr lang="en-US" dirty="0"/>
              <a:t>Building Motor Speedway </a:t>
            </a:r>
          </a:p>
        </p:txBody>
      </p:sp>
      <p:sp>
        <p:nvSpPr>
          <p:cNvPr id="3" name="Content Placeholder 2">
            <a:extLst>
              <a:ext uri="{FF2B5EF4-FFF2-40B4-BE49-F238E27FC236}">
                <a16:creationId xmlns:a16="http://schemas.microsoft.com/office/drawing/2014/main" id="{82EF47CF-CABF-EE47-976D-CCA8BB52EBBA}"/>
              </a:ext>
            </a:extLst>
          </p:cNvPr>
          <p:cNvSpPr>
            <a:spLocks noGrp="1"/>
          </p:cNvSpPr>
          <p:nvPr>
            <p:ph idx="1"/>
          </p:nvPr>
        </p:nvSpPr>
        <p:spPr/>
        <p:txBody>
          <a:bodyPr/>
          <a:lstStyle/>
          <a:p>
            <a:r>
              <a:rPr lang="en-US" sz="2700" dirty="0"/>
              <a:t>The Indianapolis Motor Speedway complex was built in 1909 as a gravel-and-tar track and hosted a smattering of small events, including ones for motorcycles. The first long-distance event, in "fearful conditions," was the 100-lap Prest-O-Lite Trophy in 1909, won by Bob Burman in a Buick. The breakup of the track surface led to two fatal accidents in the first two long-distance events (a 250 mi (400 km) and 300 mi (480 km), which was shortened to 235 mi (378 km) after two severe wrecks).</a:t>
            </a:r>
          </a:p>
        </p:txBody>
      </p:sp>
    </p:spTree>
    <p:extLst>
      <p:ext uri="{BB962C8B-B14F-4D97-AF65-F5344CB8AC3E}">
        <p14:creationId xmlns:p14="http://schemas.microsoft.com/office/powerpoint/2010/main" val="1661232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EEDE0-44BD-A444-B060-5F42CE987DFB}"/>
              </a:ext>
            </a:extLst>
          </p:cNvPr>
          <p:cNvSpPr>
            <a:spLocks noGrp="1"/>
          </p:cNvSpPr>
          <p:nvPr>
            <p:ph type="title"/>
          </p:nvPr>
        </p:nvSpPr>
        <p:spPr/>
        <p:txBody>
          <a:bodyPr/>
          <a:lstStyle/>
          <a:p>
            <a:pPr algn="ctr"/>
            <a:br>
              <a:rPr lang="en-US" dirty="0"/>
            </a:br>
            <a:r>
              <a:rPr lang="en-US" dirty="0">
                <a:latin typeface="Georgia" panose="02040502050405020303" pitchFamily="18" charset="0"/>
              </a:rPr>
              <a:t>Race name</a:t>
            </a:r>
            <a:br>
              <a:rPr lang="en-US" dirty="0"/>
            </a:br>
            <a:endParaRPr lang="en-US" dirty="0"/>
          </a:p>
        </p:txBody>
      </p:sp>
      <p:sp>
        <p:nvSpPr>
          <p:cNvPr id="3" name="Content Placeholder 2">
            <a:extLst>
              <a:ext uri="{FF2B5EF4-FFF2-40B4-BE49-F238E27FC236}">
                <a16:creationId xmlns:a16="http://schemas.microsoft.com/office/drawing/2014/main" id="{44943C5B-F82F-1842-9231-A8A870E60F3F}"/>
              </a:ext>
            </a:extLst>
          </p:cNvPr>
          <p:cNvSpPr>
            <a:spLocks noGrp="1"/>
          </p:cNvSpPr>
          <p:nvPr>
            <p:ph idx="1"/>
          </p:nvPr>
        </p:nvSpPr>
        <p:spPr/>
        <p:txBody>
          <a:bodyPr/>
          <a:lstStyle/>
          <a:p>
            <a:r>
              <a:rPr lang="en-US" sz="2000" dirty="0"/>
              <a:t>The race was originally advertised as the "International 500-Mile Sweepstakes Race”</a:t>
            </a:r>
            <a:r>
              <a:rPr lang="en-US" sz="2000" baseline="30000" dirty="0"/>
              <a:t> </a:t>
            </a:r>
            <a:r>
              <a:rPr lang="en-US" sz="2000" dirty="0"/>
              <a:t>from 1911 to 1916. However, from its inception, the race has been widely known as the Indianapolis 500 or, more simply as "the 500". In 1919, the race was referred to as the "Liberty Sweepstakes" following WWI. From 1920 to 1980, the race officially reverted to the "International Sweepstakes" moniker, as printed on the tickets and other paraphernalia, with slight variations over the years.</a:t>
            </a:r>
          </a:p>
          <a:p>
            <a:r>
              <a:rPr lang="en-US" sz="2000" dirty="0"/>
              <a:t>Following WWII, the race was commonly recognized as "The 500", "The 500-Mile Race", "Indianapolis 500-Mile Race", "Indianapolis 500", or the simple form "Indy 500". Usually the ordinal (e.g. "50th") preceded it. Often the race was also advertised on the radio as the "Annual Memorial Day race," or similar variations.</a:t>
            </a:r>
            <a:endParaRPr lang="en-US" sz="1600" dirty="0"/>
          </a:p>
        </p:txBody>
      </p:sp>
    </p:spTree>
    <p:extLst>
      <p:ext uri="{BB962C8B-B14F-4D97-AF65-F5344CB8AC3E}">
        <p14:creationId xmlns:p14="http://schemas.microsoft.com/office/powerpoint/2010/main" val="1243699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C1F37-B672-B445-9AC3-3B1270F71E49}"/>
              </a:ext>
            </a:extLst>
          </p:cNvPr>
          <p:cNvSpPr>
            <a:spLocks noGrp="1"/>
          </p:cNvSpPr>
          <p:nvPr>
            <p:ph type="title"/>
          </p:nvPr>
        </p:nvSpPr>
        <p:spPr/>
        <p:txBody>
          <a:bodyPr/>
          <a:lstStyle/>
          <a:p>
            <a:pPr algn="ctr"/>
            <a:r>
              <a:rPr lang="en-US" dirty="0">
                <a:latin typeface="Georgia" panose="02040502050405020303" pitchFamily="18" charset="0"/>
              </a:rPr>
              <a:t>Fun Facts to share</a:t>
            </a:r>
          </a:p>
        </p:txBody>
      </p:sp>
      <p:sp>
        <p:nvSpPr>
          <p:cNvPr id="3" name="Content Placeholder 2">
            <a:extLst>
              <a:ext uri="{FF2B5EF4-FFF2-40B4-BE49-F238E27FC236}">
                <a16:creationId xmlns:a16="http://schemas.microsoft.com/office/drawing/2014/main" id="{1D94F36D-2CC4-2841-B72A-663904AE772B}"/>
              </a:ext>
            </a:extLst>
          </p:cNvPr>
          <p:cNvSpPr>
            <a:spLocks noGrp="1"/>
          </p:cNvSpPr>
          <p:nvPr>
            <p:ph idx="1"/>
          </p:nvPr>
        </p:nvSpPr>
        <p:spPr/>
        <p:txBody>
          <a:bodyPr/>
          <a:lstStyle/>
          <a:p>
            <a:r>
              <a:rPr lang="en-US" dirty="0"/>
              <a:t>Distance: 500 miles (805 km)</a:t>
            </a:r>
          </a:p>
          <a:p>
            <a:r>
              <a:rPr lang="en-US" dirty="0"/>
              <a:t>Laps: 200 </a:t>
            </a:r>
          </a:p>
          <a:p>
            <a:r>
              <a:rPr lang="en-US" dirty="0"/>
              <a:t>Most wins (driver): A.J. </a:t>
            </a:r>
            <a:r>
              <a:rPr lang="en-US" dirty="0" err="1"/>
              <a:t>Foyt</a:t>
            </a:r>
            <a:r>
              <a:rPr lang="en-US" dirty="0"/>
              <a:t> (4), Al Unser (4), Rick Mears (4) </a:t>
            </a:r>
          </a:p>
          <a:p>
            <a:r>
              <a:rPr lang="en-US" dirty="0"/>
              <a:t>Most wins (team): Penske (18) </a:t>
            </a:r>
          </a:p>
          <a:p>
            <a:r>
              <a:rPr lang="en-US" dirty="0"/>
              <a:t>Drivers die: 23 </a:t>
            </a:r>
          </a:p>
          <a:p>
            <a:r>
              <a:rPr lang="en-US" dirty="0"/>
              <a:t>The distance of one lap around the oval is 2.5 miles.</a:t>
            </a:r>
          </a:p>
          <a:p>
            <a:r>
              <a:rPr lang="en-US" sz="2300" dirty="0"/>
              <a:t>It’s been said that Yankee Stadium, the Rose Bowl, Churchill Downs, the Colosseum in Rome and Vatican City all can fit inside the Indy oval (253 acres).</a:t>
            </a:r>
          </a:p>
        </p:txBody>
      </p:sp>
    </p:spTree>
    <p:extLst>
      <p:ext uri="{BB962C8B-B14F-4D97-AF65-F5344CB8AC3E}">
        <p14:creationId xmlns:p14="http://schemas.microsoft.com/office/powerpoint/2010/main" val="1032926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A5DBA-1F8D-A34E-A589-F68DF7139492}"/>
              </a:ext>
            </a:extLst>
          </p:cNvPr>
          <p:cNvSpPr>
            <a:spLocks noGrp="1"/>
          </p:cNvSpPr>
          <p:nvPr>
            <p:ph type="title"/>
          </p:nvPr>
        </p:nvSpPr>
        <p:spPr/>
        <p:txBody>
          <a:bodyPr/>
          <a:lstStyle/>
          <a:p>
            <a:pPr algn="ctr"/>
            <a:r>
              <a:rPr lang="en-US" dirty="0">
                <a:latin typeface="Georgia" panose="02040502050405020303" pitchFamily="18" charset="0"/>
              </a:rPr>
              <a:t>Fun Facts to share  </a:t>
            </a:r>
            <a:r>
              <a:rPr lang="en-US" sz="2800" dirty="0">
                <a:latin typeface="Georgia" panose="02040502050405020303" pitchFamily="18" charset="0"/>
              </a:rPr>
              <a:t>cont.</a:t>
            </a:r>
            <a:endParaRPr lang="en-US" dirty="0"/>
          </a:p>
        </p:txBody>
      </p:sp>
      <p:sp>
        <p:nvSpPr>
          <p:cNvPr id="3" name="Content Placeholder 2">
            <a:extLst>
              <a:ext uri="{FF2B5EF4-FFF2-40B4-BE49-F238E27FC236}">
                <a16:creationId xmlns:a16="http://schemas.microsoft.com/office/drawing/2014/main" id="{2921165A-BB29-D747-ADD2-00D7FC07AAAB}"/>
              </a:ext>
            </a:extLst>
          </p:cNvPr>
          <p:cNvSpPr>
            <a:spLocks noGrp="1"/>
          </p:cNvSpPr>
          <p:nvPr>
            <p:ph idx="1"/>
          </p:nvPr>
        </p:nvSpPr>
        <p:spPr/>
        <p:txBody>
          <a:bodyPr/>
          <a:lstStyle/>
          <a:p>
            <a:r>
              <a:rPr lang="en-US" dirty="0"/>
              <a:t>10 women have started the Indy 500, but Janet Guthrie (1977) was the first, qualifying 26th and finishing 29th.</a:t>
            </a:r>
          </a:p>
          <a:p>
            <a:r>
              <a:rPr lang="en-US" dirty="0"/>
              <a:t>If all of the Indy hot dogs and bratwurst sold on race day were laid end-to-end, they would circle the oval more than three times.</a:t>
            </a:r>
          </a:p>
          <a:p>
            <a:r>
              <a:rPr lang="en-US" dirty="0"/>
              <a:t>The closest margin of victory was in 1992 when Al Unser Jr. edged Scott Goodyear by .043 of a second.</a:t>
            </a:r>
          </a:p>
          <a:p>
            <a:pPr marL="0" indent="0">
              <a:buNone/>
            </a:pPr>
            <a:br>
              <a:rPr lang="en-US" dirty="0"/>
            </a:br>
            <a:endParaRPr lang="en-US" dirty="0"/>
          </a:p>
        </p:txBody>
      </p:sp>
    </p:spTree>
    <p:extLst>
      <p:ext uri="{BB962C8B-B14F-4D97-AF65-F5344CB8AC3E}">
        <p14:creationId xmlns:p14="http://schemas.microsoft.com/office/powerpoint/2010/main" val="1682745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D33C6-0333-1949-A0F6-FA65322A688F}"/>
              </a:ext>
            </a:extLst>
          </p:cNvPr>
          <p:cNvSpPr>
            <a:spLocks noGrp="1"/>
          </p:cNvSpPr>
          <p:nvPr>
            <p:ph type="title"/>
          </p:nvPr>
        </p:nvSpPr>
        <p:spPr/>
        <p:txBody>
          <a:bodyPr/>
          <a:lstStyle/>
          <a:p>
            <a:pPr algn="ctr"/>
            <a:r>
              <a:rPr lang="en-US" dirty="0">
                <a:latin typeface="Georgia" panose="02040502050405020303" pitchFamily="18" charset="0"/>
              </a:rPr>
              <a:t>Refences </a:t>
            </a:r>
            <a:r>
              <a:rPr lang="en-US" dirty="0"/>
              <a:t> </a:t>
            </a:r>
          </a:p>
        </p:txBody>
      </p:sp>
      <p:sp>
        <p:nvSpPr>
          <p:cNvPr id="3" name="Content Placeholder 2">
            <a:extLst>
              <a:ext uri="{FF2B5EF4-FFF2-40B4-BE49-F238E27FC236}">
                <a16:creationId xmlns:a16="http://schemas.microsoft.com/office/drawing/2014/main" id="{271D0CA2-823F-9548-9B1A-496B627430F6}"/>
              </a:ext>
            </a:extLst>
          </p:cNvPr>
          <p:cNvSpPr>
            <a:spLocks noGrp="1"/>
          </p:cNvSpPr>
          <p:nvPr>
            <p:ph idx="1"/>
          </p:nvPr>
        </p:nvSpPr>
        <p:spPr>
          <a:xfrm>
            <a:off x="1152815" y="1433657"/>
            <a:ext cx="7777162" cy="5424343"/>
          </a:xfrm>
        </p:spPr>
        <p:txBody>
          <a:bodyPr/>
          <a:lstStyle/>
          <a:p>
            <a:r>
              <a:rPr lang="en-US" dirty="0">
                <a:hlinkClick r:id="rId2"/>
              </a:rPr>
              <a:t>https://www.history.com/this-day-in-history/first-indianapolis-500-held</a:t>
            </a:r>
            <a:endParaRPr lang="en-US" dirty="0"/>
          </a:p>
          <a:p>
            <a:r>
              <a:rPr lang="en-US" dirty="0">
                <a:hlinkClick r:id="rId3"/>
              </a:rPr>
              <a:t>https://www.indystar.com/story/sports/motor/indy-500/2019/05/23/indy-500-why-winner-drinks-milk-and-why-cant-buttermilk-despite-tradition/1209717001/</a:t>
            </a:r>
            <a:endParaRPr lang="en-US" dirty="0"/>
          </a:p>
          <a:p>
            <a:r>
              <a:rPr lang="en-US" dirty="0">
                <a:hlinkClick r:id="rId4"/>
              </a:rPr>
              <a:t>https://en.wikipedia.org/wiki/Indianapolis_50</a:t>
            </a:r>
            <a:endParaRPr lang="en-US" dirty="0"/>
          </a:p>
          <a:p>
            <a:r>
              <a:rPr lang="en-US" dirty="0">
                <a:hlinkClick r:id="rId5"/>
              </a:rPr>
              <a:t>https://www.newsday.com/sports/motor-racing/20-fun-facts-about-the-indy-500-1.2910256</a:t>
            </a:r>
            <a:endParaRPr lang="en-US" dirty="0"/>
          </a:p>
          <a:p>
            <a:r>
              <a:rPr lang="en-US" sz="2000" dirty="0"/>
              <a:t>This presentation has been designed using resources from </a:t>
            </a:r>
            <a:r>
              <a:rPr lang="en-US" sz="2000" dirty="0">
                <a:hlinkClick r:id="rId6">
                  <a:extLst>
                    <a:ext uri="{A12FA001-AC4F-418D-AE19-62706E023703}">
                      <ahyp:hlinkClr xmlns:ahyp="http://schemas.microsoft.com/office/drawing/2018/hyperlinkcolor" val="tx"/>
                    </a:ext>
                  </a:extLst>
                </a:hlinkClick>
              </a:rPr>
              <a:t>PoweredTemplate.com</a:t>
            </a:r>
            <a:endParaRPr lang="en-US" sz="2000" dirty="0"/>
          </a:p>
          <a:p>
            <a:endParaRPr lang="en-US" dirty="0"/>
          </a:p>
        </p:txBody>
      </p:sp>
    </p:spTree>
    <p:extLst>
      <p:ext uri="{BB962C8B-B14F-4D97-AF65-F5344CB8AC3E}">
        <p14:creationId xmlns:p14="http://schemas.microsoft.com/office/powerpoint/2010/main" val="2111309302"/>
      </p:ext>
    </p:extLst>
  </p:cSld>
  <p:clrMapOvr>
    <a:masterClrMapping/>
  </p:clrMapOvr>
</p:sld>
</file>

<file path=ppt/theme/theme1.xml><?xml version="1.0" encoding="utf-8"?>
<a:theme xmlns:a="http://schemas.openxmlformats.org/drawingml/2006/main" name="template">
  <a:themeElements>
    <a:clrScheme name="template 3">
      <a:dk1>
        <a:srgbClr val="4D4D4D"/>
      </a:dk1>
      <a:lt1>
        <a:srgbClr val="FFFFFF"/>
      </a:lt1>
      <a:dk2>
        <a:srgbClr val="000000"/>
      </a:dk2>
      <a:lt2>
        <a:srgbClr val="B7B7B5"/>
      </a:lt2>
      <a:accent1>
        <a:srgbClr val="798793"/>
      </a:accent1>
      <a:accent2>
        <a:srgbClr val="9AA4AC"/>
      </a:accent2>
      <a:accent3>
        <a:srgbClr val="FFFFFF"/>
      </a:accent3>
      <a:accent4>
        <a:srgbClr val="404040"/>
      </a:accent4>
      <a:accent5>
        <a:srgbClr val="BEC3C8"/>
      </a:accent5>
      <a:accent6>
        <a:srgbClr val="8B949B"/>
      </a:accent6>
      <a:hlink>
        <a:srgbClr val="DDDA55"/>
      </a:hlink>
      <a:folHlink>
        <a:srgbClr val="EAEAEA"/>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template 1">
        <a:dk1>
          <a:srgbClr val="4D4D4D"/>
        </a:dk1>
        <a:lt1>
          <a:srgbClr val="FFFFFF"/>
        </a:lt1>
        <a:dk2>
          <a:srgbClr val="000000"/>
        </a:dk2>
        <a:lt2>
          <a:srgbClr val="AAAFA3"/>
        </a:lt2>
        <a:accent1>
          <a:srgbClr val="D2D4CE"/>
        </a:accent1>
        <a:accent2>
          <a:srgbClr val="D19E71"/>
        </a:accent2>
        <a:accent3>
          <a:srgbClr val="FFFFFF"/>
        </a:accent3>
        <a:accent4>
          <a:srgbClr val="404040"/>
        </a:accent4>
        <a:accent5>
          <a:srgbClr val="E5E6E3"/>
        </a:accent5>
        <a:accent6>
          <a:srgbClr val="BD8F66"/>
        </a:accent6>
        <a:hlink>
          <a:srgbClr val="7C8FB7"/>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B7B7B5"/>
        </a:lt2>
        <a:accent1>
          <a:srgbClr val="798793"/>
        </a:accent1>
        <a:accent2>
          <a:srgbClr val="9AA4AC"/>
        </a:accent2>
        <a:accent3>
          <a:srgbClr val="FFFFFF"/>
        </a:accent3>
        <a:accent4>
          <a:srgbClr val="404040"/>
        </a:accent4>
        <a:accent5>
          <a:srgbClr val="BEC3C8"/>
        </a:accent5>
        <a:accent6>
          <a:srgbClr val="8B949B"/>
        </a:accent6>
        <a:hlink>
          <a:srgbClr val="EBC3B7"/>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000000"/>
        </a:dk2>
        <a:lt2>
          <a:srgbClr val="B7B7B5"/>
        </a:lt2>
        <a:accent1>
          <a:srgbClr val="798793"/>
        </a:accent1>
        <a:accent2>
          <a:srgbClr val="9AA4AC"/>
        </a:accent2>
        <a:accent3>
          <a:srgbClr val="FFFFFF"/>
        </a:accent3>
        <a:accent4>
          <a:srgbClr val="404040"/>
        </a:accent4>
        <a:accent5>
          <a:srgbClr val="BEC3C8"/>
        </a:accent5>
        <a:accent6>
          <a:srgbClr val="8B949B"/>
        </a:accent6>
        <a:hlink>
          <a:srgbClr val="DDDA55"/>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Template>
  <TotalTime>127</TotalTime>
  <Words>658</Words>
  <Application>Microsoft Macintosh PowerPoint</Application>
  <PresentationFormat>On-screen Show (4:3)</PresentationFormat>
  <Paragraphs>29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Georgia</vt:lpstr>
      <vt:lpstr>template</vt:lpstr>
      <vt:lpstr>Indianapolis 500 history. </vt:lpstr>
      <vt:lpstr>  How did the Indy 500 start?  </vt:lpstr>
      <vt:lpstr> Why do they dump milk at the Indy 500?</vt:lpstr>
      <vt:lpstr>Building Motor Speedway </vt:lpstr>
      <vt:lpstr> Race name </vt:lpstr>
      <vt:lpstr>Fun Facts to share</vt:lpstr>
      <vt:lpstr>Fun Facts to share  cont.</vt:lpstr>
      <vt:lpstr>Refences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Indianapolis 500 history. </dc:title>
  <dc:creator>Mary Iunghuhn</dc:creator>
  <cp:lastModifiedBy>Mary Iunghuhn</cp:lastModifiedBy>
  <cp:revision>11</cp:revision>
  <dcterms:created xsi:type="dcterms:W3CDTF">2021-05-14T01:23:13Z</dcterms:created>
  <dcterms:modified xsi:type="dcterms:W3CDTF">2021-05-19T00:43:07Z</dcterms:modified>
</cp:coreProperties>
</file>