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5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59"/>
    <p:restoredTop sz="94620"/>
  </p:normalViewPr>
  <p:slideViewPr>
    <p:cSldViewPr>
      <p:cViewPr>
        <p:scale>
          <a:sx n="91" d="100"/>
          <a:sy n="91" d="100"/>
        </p:scale>
        <p:origin x="175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604FF02D-2E6C-1F4A-A4CC-93E85717495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55588" y="523875"/>
            <a:ext cx="7772400" cy="576263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ru-RU" altLang="en-US" noProof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F3B63BDC-874F-5147-84C6-DB36553F342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55588" y="1147763"/>
            <a:ext cx="6400800" cy="696912"/>
          </a:xfrm>
        </p:spPr>
        <p:txBody>
          <a:bodyPr/>
          <a:lstStyle>
            <a:lvl1pPr marL="0" indent="0">
              <a:buFontTx/>
              <a:buNone/>
              <a:defRPr sz="2400" b="1"/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ru-RU" altLang="en-US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4E2B1-BBC1-FC42-84D1-854F35C4C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A30FD-3AD4-FE44-90AA-823B72A629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24239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08BD8-2EA8-9A49-BD1A-021D568CD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B072CD-4257-5D41-A3F8-50907D30BD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3516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1AAB5-A2F6-5D41-ACEE-056DD3496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520308-BCBA-7B43-BE84-38C4476D62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3100" y="2565400"/>
            <a:ext cx="3744913" cy="42481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1A7FD0-7B3F-5D4F-94EB-A6F63E24A6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0413" y="2565400"/>
            <a:ext cx="3746500" cy="42481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6369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425CB-95A1-284F-B500-16FB8B4AA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52A234-BD0B-B642-AD8C-A1CCA57866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49C8DB-A74F-C343-830F-8B67656E63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5A1A13-CE40-164A-89D2-AD90469A05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8ADFA5-0958-8F4F-BD3C-B404D5DBC5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02862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CB4F9-FD01-6546-935A-9953335C9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35474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0980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811BA-303C-0C4C-AF37-4E5677E83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62420-44D8-C649-917E-38C4BFF62E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C06B32-C2CE-E744-A0C5-A4D737C41A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30739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156A3-427C-9E4B-AA24-9AF2E3A2C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EC0EAD-97E8-B84B-8D7F-E12EA8ABDD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902837-660E-504B-8CB1-74671C124C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687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45B12-5CB7-454B-8184-BA6257990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BF1ABD-B6CC-D246-B693-56D4710A9C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66109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A45526-976C-BD4A-B1F6-0DB25439FE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407150" y="1916113"/>
            <a:ext cx="1909763" cy="48974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3CAAFE-88CA-7E42-9227-2DD19E6825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73100" y="1916113"/>
            <a:ext cx="5581650" cy="48974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90474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043D522-AB4D-7644-B3DF-18E51CEACB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73100" y="1916113"/>
            <a:ext cx="7643813" cy="649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ru-RU" altLang="en-U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6F1BB81-3044-FF45-BD1D-DE0C24DB21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73100" y="2565400"/>
            <a:ext cx="7643813" cy="424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ru-RU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1-cWBuvoYMM?feature=oembed" TargetMode="Externa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kids.britannica.com/kids/article/Congress-of-the-United-States/391001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nationaldaycalendar.com/pledge-of-allegiance-day-december-28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kids.britannica.com/kids/article/Pledge-of-Allegiance/601363" TargetMode="External"/><Relationship Id="rId2" Type="http://schemas.openxmlformats.org/officeDocument/2006/relationships/hyperlink" Target="https://www.imom.com/learn-the-pledge-of-allegiance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kool1079.com/8-facts-you-may-not-know-about-the-pledge-of-allegianc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593B79B7-7D27-FB4C-BA05-54E164428F3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50824" y="571500"/>
            <a:ext cx="8131175" cy="889000"/>
          </a:xfrm>
        </p:spPr>
        <p:txBody>
          <a:bodyPr/>
          <a:lstStyle/>
          <a:p>
            <a:pPr algn="ctr"/>
            <a:r>
              <a:rPr lang="en-US" altLang="en-US" sz="4000" dirty="0">
                <a:latin typeface="Tahoma" panose="020B0604030504040204" pitchFamily="34" charset="0"/>
              </a:rPr>
              <a:t>Pledge of Allegiance meaning </a:t>
            </a:r>
            <a:endParaRPr lang="ru-RU" altLang="en-US" sz="4000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6A2A568C-95E1-F64A-A43D-A088021E6F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>
                <a:latin typeface="Tahoma" panose="020B0604030504040204" pitchFamily="34" charset="0"/>
              </a:rPr>
              <a:t>Pledge of Allegiance</a:t>
            </a:r>
            <a:endParaRPr lang="ru-RU" altLang="en-US" sz="3200" dirty="0">
              <a:latin typeface="Tahoma" panose="020B0604030504040204" pitchFamily="34" charset="0"/>
            </a:endParaRPr>
          </a:p>
        </p:txBody>
      </p:sp>
      <p:pic>
        <p:nvPicPr>
          <p:cNvPr id="3" name="Content Placeholder 2" descr="Text&#10;&#10;Description automatically generated">
            <a:extLst>
              <a:ext uri="{FF2B5EF4-FFF2-40B4-BE49-F238E27FC236}">
                <a16:creationId xmlns:a16="http://schemas.microsoft.com/office/drawing/2014/main" id="{A701A0B2-F8CA-644B-BEC8-63B716A303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962400" y="1905001"/>
            <a:ext cx="4800600" cy="3276600"/>
          </a:xfrm>
        </p:spPr>
      </p:pic>
      <p:pic>
        <p:nvPicPr>
          <p:cNvPr id="4" name="Online Media 3" descr="The Pledge Of Allegiance - Lee Greenwood (Lyrics) Played On Bill Cooper's Hour Of The Time">
            <a:hlinkClick r:id="" action="ppaction://media"/>
            <a:extLst>
              <a:ext uri="{FF2B5EF4-FFF2-40B4-BE49-F238E27FC236}">
                <a16:creationId xmlns:a16="http://schemas.microsoft.com/office/drawing/2014/main" id="{0A57640B-582F-084C-A97D-B59CAF5B214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47003" y="2689355"/>
            <a:ext cx="3427413" cy="19364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77037-E3C8-C94C-B4D4-F81C0E05A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 pledge allegiance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45D608-A6F5-D14A-A21E-F74FDD84BF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promise my support and loyalty</a:t>
            </a:r>
          </a:p>
        </p:txBody>
      </p:sp>
    </p:spTree>
    <p:extLst>
      <p:ext uri="{BB962C8B-B14F-4D97-AF65-F5344CB8AC3E}">
        <p14:creationId xmlns:p14="http://schemas.microsoft.com/office/powerpoint/2010/main" val="1401389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5E3C0-7891-B740-953A-2BAD22184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/>
              <a:t>to the flag of the United States of America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C59847-F3AF-0640-8D3A-4780D7FC83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the flag which represents all 50 states and territories that together make one nation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367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97977-EF5A-7544-A49A-1EB5E2F81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/>
              <a:t>and to the republic for which it stands,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8B8ADC-A31E-FD44-9726-94E3D883F2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and I promise my support and loyalty to the government represented by the flag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060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A18F2-6F36-B042-A6B3-D43524746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one nation under God,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C26CFB-4A42-7D40-A03D-79DA50C632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nation and government formed under the guidance of God</a:t>
            </a:r>
          </a:p>
        </p:txBody>
      </p:sp>
    </p:spTree>
    <p:extLst>
      <p:ext uri="{BB962C8B-B14F-4D97-AF65-F5344CB8AC3E}">
        <p14:creationId xmlns:p14="http://schemas.microsoft.com/office/powerpoint/2010/main" val="3801387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D6B63-F2E6-754A-9796-26BF00BB8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indivisible,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8000A-0D57-AB46-97E1-C5C2998217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nation that cannot be divided</a:t>
            </a:r>
          </a:p>
        </p:txBody>
      </p:sp>
    </p:spTree>
    <p:extLst>
      <p:ext uri="{BB962C8B-B14F-4D97-AF65-F5344CB8AC3E}">
        <p14:creationId xmlns:p14="http://schemas.microsoft.com/office/powerpoint/2010/main" val="2676559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335DC-3AF7-9547-939C-BC357B1DE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with liberty and justice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8AC739-6041-6E44-9B46-FECE2BD24D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people who have freedom and fairness</a:t>
            </a:r>
          </a:p>
        </p:txBody>
      </p:sp>
    </p:spTree>
    <p:extLst>
      <p:ext uri="{BB962C8B-B14F-4D97-AF65-F5344CB8AC3E}">
        <p14:creationId xmlns:p14="http://schemas.microsoft.com/office/powerpoint/2010/main" val="10762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B2D03-E12D-9E47-9B2F-FEBDF0E8F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for all.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A44A75-664F-7742-928A-4891A9E2DC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regardless of their race or religion</a:t>
            </a:r>
          </a:p>
        </p:txBody>
      </p:sp>
    </p:spTree>
    <p:extLst>
      <p:ext uri="{BB962C8B-B14F-4D97-AF65-F5344CB8AC3E}">
        <p14:creationId xmlns:p14="http://schemas.microsoft.com/office/powerpoint/2010/main" val="22208644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4B74F-9B82-E845-84CA-8F999DEB0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History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32ED4-77BB-5840-9274-F8D096F7F5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pledge was first published in a magazine for young people in 1892. </a:t>
            </a:r>
          </a:p>
          <a:p>
            <a:r>
              <a:rPr lang="en-US" dirty="0"/>
              <a:t>Francis Bellamy wrote the pledge while working for the magazine.</a:t>
            </a:r>
          </a:p>
          <a:p>
            <a:r>
              <a:rPr lang="en-US" dirty="0"/>
              <a:t>Some of the pledge’s words have changed since then. </a:t>
            </a:r>
          </a:p>
          <a:p>
            <a:r>
              <a:rPr lang="en-US" dirty="0"/>
              <a:t>The United States </a:t>
            </a:r>
            <a:r>
              <a:rPr lang="en-US" b="1" dirty="0">
                <a:hlinkClick r:id="rId2"/>
              </a:rPr>
              <a:t>Congress</a:t>
            </a:r>
            <a:r>
              <a:rPr lang="en-US" dirty="0"/>
              <a:t> recognized it as an official pledge to the flag in 1942.</a:t>
            </a:r>
          </a:p>
        </p:txBody>
      </p:sp>
    </p:spTree>
    <p:extLst>
      <p:ext uri="{BB962C8B-B14F-4D97-AF65-F5344CB8AC3E}">
        <p14:creationId xmlns:p14="http://schemas.microsoft.com/office/powerpoint/2010/main" val="4030285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90EE0-9BDC-6549-ABAF-53609FC29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Did you know?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BF09EA-47B5-4249-BBF2-D96ACDCAAE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In 1954 President Dwight Eisenhower urged Congress to add “under God” to the pledge.</a:t>
            </a:r>
          </a:p>
          <a:p>
            <a:r>
              <a:rPr lang="en-US" dirty="0"/>
              <a:t>December 28 is </a:t>
            </a:r>
            <a:r>
              <a:rPr lang="en-US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National Pledge of Allegiance Day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1600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3A086-47DC-B447-98FF-9E37B40F2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References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6DCDA6-8FD7-024B-BBEE-6F4D23DF1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https://www.imom.com/learn-the-pledge-of-allegiance/</a:t>
            </a:r>
            <a:endParaRPr lang="en-US" dirty="0">
              <a:solidFill>
                <a:schemeClr val="accent6">
                  <a:lumMod val="10000"/>
                </a:schemeClr>
              </a:solidFill>
            </a:endParaRPr>
          </a:p>
          <a:p>
            <a:r>
              <a:rPr lang="en-US" dirty="0">
                <a:solidFill>
                  <a:schemeClr val="accent6">
                    <a:lumMod val="1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https://kids.britannica.com/kids/article/Pledge-of-Allegiance/601363</a:t>
            </a:r>
            <a:endParaRPr lang="en-US" dirty="0">
              <a:solidFill>
                <a:schemeClr val="accent6">
                  <a:lumMod val="10000"/>
                </a:schemeClr>
              </a:solidFill>
            </a:endParaRPr>
          </a:p>
          <a:p>
            <a:r>
              <a:rPr lang="en-US" dirty="0">
                <a:solidFill>
                  <a:schemeClr val="accent6">
                    <a:lumMod val="1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https://kool1079.com/8-facts-you-may-not-know-about-the-pledge-of-allegiance/</a:t>
            </a:r>
            <a:endParaRPr lang="en-US" dirty="0">
              <a:solidFill>
                <a:schemeClr val="accent6">
                  <a:lumMod val="10000"/>
                </a:schemeClr>
              </a:solidFill>
            </a:endParaRPr>
          </a:p>
          <a:p>
            <a:endParaRPr lang="en-US" dirty="0">
              <a:solidFill>
                <a:schemeClr val="accent6">
                  <a:lumMod val="10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255095"/>
      </p:ext>
    </p:extLst>
  </p:cSld>
  <p:clrMapOvr>
    <a:masterClrMapping/>
  </p:clrMapOvr>
</p:sld>
</file>

<file path=ppt/theme/theme1.xml><?xml version="1.0" encoding="utf-8"?>
<a:theme xmlns:a="http://schemas.openxmlformats.org/drawingml/2006/main" name="00001">
  <a:themeElements>
    <a:clrScheme name="00001 4">
      <a:dk1>
        <a:srgbClr val="808080"/>
      </a:dk1>
      <a:lt1>
        <a:srgbClr val="99CCFF"/>
      </a:lt1>
      <a:dk2>
        <a:srgbClr val="0066CC"/>
      </a:dk2>
      <a:lt2>
        <a:srgbClr val="FFFFFF"/>
      </a:lt2>
      <a:accent1>
        <a:srgbClr val="CC0000"/>
      </a:accent1>
      <a:accent2>
        <a:srgbClr val="FFFFFF"/>
      </a:accent2>
      <a:accent3>
        <a:srgbClr val="AAB8E2"/>
      </a:accent3>
      <a:accent4>
        <a:srgbClr val="82AEDA"/>
      </a:accent4>
      <a:accent5>
        <a:srgbClr val="E2AAAA"/>
      </a:accent5>
      <a:accent6>
        <a:srgbClr val="E7E7E7"/>
      </a:accent6>
      <a:hlink>
        <a:srgbClr val="0066FF"/>
      </a:hlink>
      <a:folHlink>
        <a:srgbClr val="0000FF"/>
      </a:folHlink>
    </a:clrScheme>
    <a:fontScheme name="0000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00001 1">
        <a:dk1>
          <a:srgbClr val="808080"/>
        </a:dk1>
        <a:lt1>
          <a:srgbClr val="99CCFF"/>
        </a:lt1>
        <a:dk2>
          <a:srgbClr val="0066CC"/>
        </a:dk2>
        <a:lt2>
          <a:srgbClr val="FFFFFF"/>
        </a:lt2>
        <a:accent1>
          <a:srgbClr val="66CCFF"/>
        </a:accent1>
        <a:accent2>
          <a:srgbClr val="FFFFFF"/>
        </a:accent2>
        <a:accent3>
          <a:srgbClr val="AAB8E2"/>
        </a:accent3>
        <a:accent4>
          <a:srgbClr val="82AEDA"/>
        </a:accent4>
        <a:accent5>
          <a:srgbClr val="B8E2FF"/>
        </a:accent5>
        <a:accent6>
          <a:srgbClr val="E7E7E7"/>
        </a:accent6>
        <a:hlink>
          <a:srgbClr val="0066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001 2">
        <a:dk1>
          <a:srgbClr val="808080"/>
        </a:dk1>
        <a:lt1>
          <a:srgbClr val="EAEAEA"/>
        </a:lt1>
        <a:dk2>
          <a:srgbClr val="0066CC"/>
        </a:dk2>
        <a:lt2>
          <a:srgbClr val="FFFFFF"/>
        </a:lt2>
        <a:accent1>
          <a:srgbClr val="003399"/>
        </a:accent1>
        <a:accent2>
          <a:srgbClr val="0000FF"/>
        </a:accent2>
        <a:accent3>
          <a:srgbClr val="AAB8E2"/>
        </a:accent3>
        <a:accent4>
          <a:srgbClr val="C8C8C8"/>
        </a:accent4>
        <a:accent5>
          <a:srgbClr val="AAADCA"/>
        </a:accent5>
        <a:accent6>
          <a:srgbClr val="0000E7"/>
        </a:accent6>
        <a:hlink>
          <a:srgbClr val="0000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001 3">
        <a:dk1>
          <a:srgbClr val="808080"/>
        </a:dk1>
        <a:lt1>
          <a:srgbClr val="99CCFF"/>
        </a:lt1>
        <a:dk2>
          <a:srgbClr val="0066CC"/>
        </a:dk2>
        <a:lt2>
          <a:srgbClr val="FFFFFF"/>
        </a:lt2>
        <a:accent1>
          <a:srgbClr val="000099"/>
        </a:accent1>
        <a:accent2>
          <a:srgbClr val="FFFFFF"/>
        </a:accent2>
        <a:accent3>
          <a:srgbClr val="AAB8E2"/>
        </a:accent3>
        <a:accent4>
          <a:srgbClr val="82AEDA"/>
        </a:accent4>
        <a:accent5>
          <a:srgbClr val="AAAACA"/>
        </a:accent5>
        <a:accent6>
          <a:srgbClr val="E7E7E7"/>
        </a:accent6>
        <a:hlink>
          <a:srgbClr val="0066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001 4">
        <a:dk1>
          <a:srgbClr val="808080"/>
        </a:dk1>
        <a:lt1>
          <a:srgbClr val="99CCFF"/>
        </a:lt1>
        <a:dk2>
          <a:srgbClr val="0066CC"/>
        </a:dk2>
        <a:lt2>
          <a:srgbClr val="FFFFFF"/>
        </a:lt2>
        <a:accent1>
          <a:srgbClr val="CC0000"/>
        </a:accent1>
        <a:accent2>
          <a:srgbClr val="FFFFFF"/>
        </a:accent2>
        <a:accent3>
          <a:srgbClr val="AAB8E2"/>
        </a:accent3>
        <a:accent4>
          <a:srgbClr val="82AEDA"/>
        </a:accent4>
        <a:accent5>
          <a:srgbClr val="E2AAAA"/>
        </a:accent5>
        <a:accent6>
          <a:srgbClr val="E7E7E7"/>
        </a:accent6>
        <a:hlink>
          <a:srgbClr val="0066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00001</Template>
  <TotalTime>2262</TotalTime>
  <Words>224</Words>
  <Application>Microsoft Macintosh PowerPoint</Application>
  <PresentationFormat>On-screen Show (4:3)</PresentationFormat>
  <Paragraphs>28</Paragraphs>
  <Slides>12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Tahoma</vt:lpstr>
      <vt:lpstr>00001</vt:lpstr>
      <vt:lpstr>Pledge of Allegiance meaning </vt:lpstr>
      <vt:lpstr>Pledge of Allegiance</vt:lpstr>
      <vt:lpstr>I pledge allegiance</vt:lpstr>
      <vt:lpstr>to the flag of the United States of America</vt:lpstr>
      <vt:lpstr>and to the republic for which it stands,</vt:lpstr>
      <vt:lpstr>one nation under God,</vt:lpstr>
      <vt:lpstr>indivisible,</vt:lpstr>
      <vt:lpstr>with liberty and justice</vt:lpstr>
      <vt:lpstr>for all.</vt:lpstr>
      <vt:lpstr>History  </vt:lpstr>
      <vt:lpstr>Did you know? </vt:lpstr>
      <vt:lpstr>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Pledge of Allegiance meaning </dc:title>
  <dc:creator>Mary Iunghuhn</dc:creator>
  <cp:lastModifiedBy>Mary Iunghuhn</cp:lastModifiedBy>
  <cp:revision>13</cp:revision>
  <dcterms:created xsi:type="dcterms:W3CDTF">2021-05-26T00:42:46Z</dcterms:created>
  <dcterms:modified xsi:type="dcterms:W3CDTF">2021-05-28T00:59:12Z</dcterms:modified>
</cp:coreProperties>
</file>